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0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1" r:id="rId2"/>
    <p:sldId id="257" r:id="rId3"/>
    <p:sldId id="263" r:id="rId4"/>
    <p:sldId id="262" r:id="rId5"/>
    <p:sldId id="264" r:id="rId6"/>
    <p:sldId id="259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2" r:id="rId19"/>
    <p:sldId id="277" r:id="rId20"/>
    <p:sldId id="287" r:id="rId21"/>
    <p:sldId id="278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302" r:id="rId36"/>
    <p:sldId id="303" r:id="rId37"/>
    <p:sldId id="310" r:id="rId38"/>
    <p:sldId id="297" r:id="rId39"/>
    <p:sldId id="309" r:id="rId40"/>
    <p:sldId id="299" r:id="rId41"/>
    <p:sldId id="304" r:id="rId42"/>
    <p:sldId id="305" r:id="rId43"/>
    <p:sldId id="306" r:id="rId44"/>
    <p:sldId id="307" r:id="rId45"/>
    <p:sldId id="308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9T06:11:13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0,'6379'0,"-6363"0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07:40:09.4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24575,'69'4'0,"0"2"0,82 20 0,76 7 0,327-27 0,-293-9 0,-16 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06:32:48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06:33:20.0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11 165 24575,'0'0'0,"0"0"0,-1 0 0,1 0 0,-1 0 0,1 0 0,0 0 0,-1 0 0,1 0 0,-1 0 0,1 0 0,0 0 0,-1 0 0,1 0 0,0 0 0,-1-1 0,1 1 0,0 0 0,-1 0 0,1 0 0,0-1 0,-1 1 0,1 0 0,0 0 0,0-1 0,-1 1 0,1 0 0,0-1 0,0 1 0,0 0 0,-1-1 0,1 1 0,0 0 0,0-1 0,0 1 0,0-1 0,4-15 0,16-14 0,-8 16 0,1 0 0,0 0 0,1 1 0,0 1 0,28-18 0,-39 28 0,0 0 0,1 0 0,-1 1 0,0-1 0,1 1 0,-1 0 0,1 0 0,-1 0 0,1 0 0,-1 1 0,1-1 0,0 1 0,-1 0 0,1 0 0,0 0 0,-1 1 0,1 0 0,0-1 0,-1 1 0,1 0 0,-1 0 0,0 1 0,1-1 0,-1 1 0,0 0 0,0 0 0,0 0 0,0 0 0,0 0 0,0 1 0,0-1 0,-1 1 0,0 0 0,1 0 0,-1 0 0,2 4 0,10 14-273,1-2 0,0 0 0,2 0 0,27 23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06:33:49.3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29 678 24575,'-2'-1'0,"1"1"0,0-1 0,0 1 0,0-1 0,0 1 0,0-1 0,0 0 0,0 1 0,0-1 0,0 0 0,1 0 0,-1 0 0,0 0 0,0 0 0,1 1 0,-1-2 0,0 1 0,1 0 0,-1 0 0,1 0 0,0 0 0,-1 0 0,1 0 0,0 0 0,-1-1 0,1 1 0,0-2 0,-4-38 0,3 36 0,0-8 0,0-8 0,-1 1 0,2-1 0,1 0 0,1 1 0,4-21 0,-5 36 0,0 0 0,1 0 0,0 0 0,0 0 0,0 0 0,1 1 0,-1-1 0,1 1 0,0-1 0,0 1 0,1 0 0,-1 0 0,1 1 0,0-1 0,0 1 0,0 0 0,1 0 0,-1 0 0,1 0 0,-1 1 0,1 0 0,0 0 0,0 0 0,10-2 0,93-13 0,-73 13 0,51-12 0,-55 9 0,0 2 0,51-2 0,-52 5 0,0-1 0,-1-1 0,33-9 0,286-68 0,-291 69 0,27 0 0,-56 10 0,-1-2 0,39-11 0,48-27 0,21-6 0,-5 22 0,-33 8 0,-1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06:33:50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0 24575,'-5'5'0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06:33:50.8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06:38:32.1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1 262 24575,'0'470'0,"0"-1106"0,-1 625-170,1 1-1,1-1 0,0 1 1,1-1-1,0 1 0,0 0 1,5-12-1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07:11:48.3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 1 24575,'-5'4'0,"-6"7"0,-5 5 0,-5 0 0,2 2 0,8-2 0,10-4 0,10-3 0,9-5 0,4-1 0,5-3 0,-4-4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9T07:12:31.1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1312 163 24575,'-20'2'0,"1"0"0,0 1 0,-19 6 0,-29 6 0,-407 30 0,-5-39 0,439-5 0,28 0 0,0 0 0,-1 0 0,1-2 0,0 0 0,-1 0 0,1-1 0,0 0 0,0-1 0,-23-9 0,35 12 0,-1 0 0,0 0 0,1-1 0,-1 1 0,1-1 0,-1 1 0,0 0 0,1-1 0,-1 1 0,1-1 0,-1 1 0,1-1 0,-1 1 0,1-1 0,0 0 0,-1 1 0,1-1 0,0 0 0,-1 1 0,1-1 0,0 0 0,0 1 0,0-1 0,-1 0 0,1 1 0,0-1 0,0 0 0,0 1 0,0-1 0,0 0 0,1-1 0,16-18 0,34-7 0,-18 16 0,2 1 0,-1 1 0,1 2 0,48-3 0,148 2 0,-181 8 0,-28-1 0,40 0 0,0 2 0,76 12 0,-122-10 0,-1-1 0,1 2 0,-1 0 0,0 1 0,-1 0 0,1 1 0,-1 1 0,0 0 0,-1 1 0,0 1 0,0 0 0,0 1 0,-1 0 0,14 15 0,-23-22 0,0 1 0,-1 0 0,1-1 0,0 1 0,-1 0 0,0 0 0,0 0 0,0 0 0,-1 1 0,1-1 0,-1 0 0,0 1 0,0-1 0,0 1 0,-1-1 0,0 1 0,0-1 0,0 1 0,0-1 0,-2 10 0,0-10 0,0 1 0,0-1 0,-1 1 0,1-1 0,-1 0 0,0 0 0,0 0 0,-1-1 0,1 1 0,-1-1 0,1 0 0,-1 0 0,0 0 0,0 0 0,-1 0 0,1-1 0,-1 0 0,1 0 0,-6 2 0,-19 5 0,0-1 0,0-2 0,-1-1 0,1-1 0,-37 1 0,-151-9 0,205 3 0,1 0 0,-1 0 0,1-1 0,0 0 0,-1-1 0,1-1 0,0 1 0,-20-12 0,27 13 0,1 0 0,-1-1 0,1 0 0,-1 0 0,1 0 0,0 0 0,0 0 0,0-1 0,1 1 0,-1-1 0,1 0 0,0 1 0,0-1 0,0 0 0,1 0 0,-1-1 0,1 1 0,0 0 0,0 0 0,0-1 0,1 1 0,-1-1 0,1 1 0,0 0 0,1-1 0,0-5 0,0 4 0,1 0 0,-1 0 0,1 1 0,0-1 0,1 1 0,-1 0 0,1 0 0,0-1 0,0 2 0,1-1 0,-1 0 0,1 1 0,0 0 0,1-1 0,-1 2 0,1-1 0,6-4 0,7-4 0,1 1 0,1 1 0,29-11 0,22-4 0,1 3 0,0 3 0,2 4 0,75-7 0,305 1 0,-418 20 0,-22 0 0,1 0 0,0 1 0,-1 1 0,1 0 0,-1 1 0,1 1 0,-1 0 0,28 10 0,-39-11 0,0-1 0,0 1 0,-1 0 0,1 0 0,-1 0 0,1 0 0,-1 0 0,1 0 0,-1 1 0,0-1 0,0 1 0,-1 0 0,1 0 0,0-1 0,-1 1 0,0 0 0,2 6 0,-1-3 0,-1-1 0,-1 1 0,1 0 0,-1 0 0,0-1 0,0 1 0,-1 0 0,0 0 0,-2 7 0,-1 1 0,0 0 0,-1-1 0,-1 0 0,-1 0 0,1 0 0,-2-1 0,-10 14 0,5-10 0,-1-1 0,-1 0 0,0-1 0,-1 0 0,-1-2 0,-21 14 0,27-19 0,-1-1 0,1-1 0,-1 0 0,0 0 0,-1-1 0,1 0 0,-1-1 0,1-1 0,-1 0 0,0-1 0,-17 0 0,25-1 0,0-1 0,-1 0 0,1 0 0,0-1 0,0 0 0,0 0 0,0 0 0,0 0 0,0-1 0,0 0 0,1 0 0,-1 0 0,1 0 0,0-1 0,0 1 0,1-1 0,-1 0 0,1-1 0,-1 1 0,1 0 0,1-1 0,-1 0 0,-3-7 0,-1-5 0,1-1 0,0 1 0,1-1 0,1 0 0,-3-28 0,6 40 0,1 0 0,0 1 0,0-1 0,0 0 0,0 1 0,1-1 0,0 1 0,0-1 0,1 1 0,0-1 0,-1 1 0,2 0 0,-1 0 0,1 0 0,-1 0 0,5-6 0,-1 5 0,0-1 0,0 2 0,1-1 0,-1 0 0,1 1 0,0 1 0,0-1 0,1 1 0,13-6 0,13-1 0,-1 1 0,1 2 0,1 1 0,41-2 0,-58 7 0,-2 0 0,25-4 0,0 1 0,0 3 0,0 1 0,52 6 0,-89-4 0,0 0 0,1 0 0,-1 0 0,0 1 0,0-1 0,0 1 0,0 0 0,0 0 0,-1 1 0,1-1 0,0 1 0,-1 0 0,0 0 0,0 0 0,0 0 0,0 0 0,2 5 0,-1-2 0,0 0 0,-1 0 0,-1 1 0,1-1 0,-1 1 0,0 0 0,0-1 0,-1 1 0,0 0 0,1 9 0,-2-7 0,0 1 0,0 0 0,-1-1 0,0 1 0,-1 0 0,1-1 0,-2 1 0,0-1 0,0 0 0,0 0 0,-1 0 0,-1-1 0,0 1 0,0-1 0,0 0 0,-8 9 0,0-7 0,0 0 0,-1 0 0,0-1 0,0-1 0,-1 0 0,0-1 0,-1 0 0,1-2 0,-26 7 0,-22 2 0,-67 6 0,124-19 0,-22 2-96,-144 16 324,141-18-602,0-1 0,0-1-1,-47-7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1A36C-ED1B-4828-93A0-30C906D04919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AE4B4-F32D-4895-9882-21C7655D9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35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96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58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40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10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520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12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46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23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643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10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765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385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60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435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8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17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09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72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344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92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41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720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41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41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069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68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248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04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045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21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10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89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44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33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3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AE4B4-F32D-4895-9882-21C7655D9A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9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9E4E9-2463-7DA9-7494-4163B827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FFE466-644F-C987-9C4A-801A408BC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5A00B9-4E35-4F26-DCF0-D82AB7787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960D-7186-ACEB-4106-8A46D33F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451E9-6157-CBC7-1CD7-CE8553F9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26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602DE-B414-9348-B149-087BE0F0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825EEE-E5D6-3C85-78CB-814287368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FB409-0184-8C35-9DAB-A11CB962D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48116-822F-78E3-D73D-7C2B266C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980C59-6B02-49C3-AF1E-6FBD2A39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21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935E21-5EC9-42DD-85E4-11AAE89F4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BC594D-F068-3004-9786-BE0AE590F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49599-D493-3769-7A35-B1CC32FC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DBE5B-75BC-06E6-7565-E085A4E63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5F7C8-6863-81DE-FAFF-1E153A8E5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19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6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78C39-3DD6-49A6-599D-2808D042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53433-35CB-9443-BB95-AE2E56A96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D59A09-2B26-509E-7319-4A898AAB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D0D1D-DB07-62C1-C803-B366AD52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FFF3-CDDE-C712-4E57-F46BEB53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56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32E6C-A73D-A6F3-3845-3E914024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36CD3E-6635-A966-671E-E86076D0D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C1B163-8403-CFDB-8CF4-0424FEC1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F37F1-C19D-0E87-1529-85AD4317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97C-72C5-07C1-D84B-D99A61A6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58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306CE-A8FF-078E-8B96-765F2A73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E4737-06ED-3103-1E79-61CD1828E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732C87-0B44-E25E-1071-45710C024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DC1D7-2F54-A439-DDC1-6CE7C5B5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B63F09-2DD0-4788-0292-ED62DA35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DDAF5-2866-1DCD-7192-CF5B4087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01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0E22-1D04-3E97-E3D1-C2ADD9F2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7B1BC-C270-44E9-D640-9691281FB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5E600B-001E-9A84-6AF9-F2188F95D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BB7ACD-A2EB-8E21-07DA-4CAFD2FFA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ACCBC5-6032-1BD3-B7F7-DB0F36789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2BDE4E-A692-1C52-26C4-F91E485A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2D0B18-E82F-5887-E0C6-EA8AAC31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4FCFF7-5D43-8082-717E-FFF27766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25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38E2A-22FD-6A05-1EE4-5F13FD1F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C9F818-F1C6-161C-1C1E-DB44E633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FFBC0B-B508-88AF-CFA8-69667062B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CF228C-1185-B181-0E1A-6DEDA745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57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AFFC0D-C994-EF62-CF4F-0F78A41E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CCF7C1-5E9F-56B5-3928-C9ED090B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A6425F-B757-FDD5-4527-4694CF93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6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6E9ED-8603-C703-DFB0-BEDAEB53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81326-4C2B-79ED-0C27-AA4A6A52F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5AE3FA-9A6F-0AA8-F247-A4E346CAA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C4D22-A16C-A3C7-675D-9FCE3A3A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A42F16-74CA-27FC-CFDD-A71127BA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EE98A-E854-79DB-3550-81AC51B8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0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6B73A-A5D8-762F-9219-A7DF1F47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82C440-8E6B-F403-05E9-B327B1077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C09E82-AE09-BA4E-CA80-19F00F0F1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30D2DD-8DB4-D106-3BF5-E566E7B7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8B2ADD-41C6-BEE9-5758-ABBF16CE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3BDB3-8608-4FF8-95CC-6A1C580DA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814765-48D0-A1B8-0B11-3D4FF09FA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59E97D-E717-43AD-BD4F-B0A833CD3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360E8-A32C-0C69-D555-F0581E90F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6DBE0-021D-486E-9670-23157D1E6A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B0517-0FBE-79A6-06E9-B983A3F40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BEA2FA-39DB-F11F-3779-2B83936B8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810526-88A3-4FA4-AB06-FC08835D7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5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12" Type="http://schemas.openxmlformats.org/officeDocument/2006/relationships/image" Target="../media/image98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11" Type="http://schemas.openxmlformats.org/officeDocument/2006/relationships/customXml" Target="../ink/ink4.xml"/><Relationship Id="rId5" Type="http://schemas.openxmlformats.org/officeDocument/2006/relationships/image" Target="../media/image93.png"/><Relationship Id="rId15" Type="http://schemas.openxmlformats.org/officeDocument/2006/relationships/customXml" Target="../ink/ink6.xml"/><Relationship Id="rId10" Type="http://schemas.openxmlformats.org/officeDocument/2006/relationships/image" Target="../media/image97.png"/><Relationship Id="rId4" Type="http://schemas.openxmlformats.org/officeDocument/2006/relationships/customXml" Target="../ink/ink2.xml"/><Relationship Id="rId9" Type="http://schemas.openxmlformats.org/officeDocument/2006/relationships/image" Target="../media/image96.png"/><Relationship Id="rId1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customXml" Target="../ink/ink7.xml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11" Type="http://schemas.openxmlformats.org/officeDocument/2006/relationships/customXml" Target="../ink/ink9.xml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customXml" Target="../ink/ink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7.png"/><Relationship Id="rId5" Type="http://schemas.openxmlformats.org/officeDocument/2006/relationships/customXml" Target="../ink/ink10.xml"/><Relationship Id="rId4" Type="http://schemas.openxmlformats.org/officeDocument/2006/relationships/image" Target="../media/image1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강 로봇 정기구학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5EB629-1E28-B5F7-C4EB-43370421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42" y="2542786"/>
            <a:ext cx="8459381" cy="28769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4417C5-42E4-E2E1-CFF5-14CA48D9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42" y="1685677"/>
            <a:ext cx="6487430" cy="323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6FB976-E155-529E-5748-D4FAA741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337" y="5371845"/>
            <a:ext cx="572532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3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강 로봇 역기구학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Inverse Orientation</a:t>
            </a:r>
            <a:r>
              <a:rPr lang="en-US" altLang="ko-KR" sz="2800" dirty="0"/>
              <a:t> </a:t>
            </a:r>
            <a:r>
              <a:rPr lang="en-US" altLang="ko-KR" sz="2000" dirty="0"/>
              <a:t>problem is finding the values of the final three joint variables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38709-29DE-8574-1FD6-769A908883AA}"/>
              </a:ext>
            </a:extLst>
          </p:cNvPr>
          <p:cNvSpPr txBox="1"/>
          <p:nvPr/>
        </p:nvSpPr>
        <p:spPr>
          <a:xfrm>
            <a:off x="8336456" y="1507359"/>
            <a:ext cx="3493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(wrist center coordinate frame)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D2F190-36D1-B311-0D52-BD8A073E1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4" y="2041492"/>
            <a:ext cx="6065348" cy="39156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EA96CC-7251-57FE-3D0D-D30E03007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202" y="2041492"/>
            <a:ext cx="4701238" cy="285644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A07F96-A278-3908-D9D6-077EEDBAA4FB}"/>
              </a:ext>
            </a:extLst>
          </p:cNvPr>
          <p:cNvSpPr/>
          <p:nvPr/>
        </p:nvSpPr>
        <p:spPr>
          <a:xfrm>
            <a:off x="6283105" y="3429000"/>
            <a:ext cx="226337" cy="373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56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강 로봇 역기구학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Inverse Orientation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A07F96-A278-3908-D9D6-077EEDBAA4FB}"/>
              </a:ext>
            </a:extLst>
          </p:cNvPr>
          <p:cNvSpPr/>
          <p:nvPr/>
        </p:nvSpPr>
        <p:spPr>
          <a:xfrm>
            <a:off x="3075870" y="3031390"/>
            <a:ext cx="226337" cy="373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EC78E9-401C-E06A-41FF-B60524DC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8" y="1550126"/>
            <a:ext cx="2230507" cy="10421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F216BF-05F0-D98B-7A33-3A3D75C6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781" y="1678342"/>
            <a:ext cx="2730299" cy="8415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5E31CA-2FE7-969F-4F3E-24E2AD78D8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5255" b="6020"/>
          <a:stretch/>
        </p:blipFill>
        <p:spPr>
          <a:xfrm>
            <a:off x="1458510" y="2783343"/>
            <a:ext cx="2004543" cy="8415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5D040B-3CBD-332D-0BBF-9E1FD2FE1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521" t="67469" r="-25177" b="4508"/>
          <a:stretch/>
        </p:blipFill>
        <p:spPr>
          <a:xfrm>
            <a:off x="2436451" y="3707093"/>
            <a:ext cx="1847003" cy="25093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9AEB5A-017C-56B0-8F69-0245BEF1CC5B}"/>
              </a:ext>
            </a:extLst>
          </p:cNvPr>
          <p:cNvSpPr/>
          <p:nvPr/>
        </p:nvSpPr>
        <p:spPr>
          <a:xfrm>
            <a:off x="2377203" y="3240955"/>
            <a:ext cx="63500" cy="50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E0D4B7-9728-9F32-372F-ABB4E1A1A7C8}"/>
              </a:ext>
            </a:extLst>
          </p:cNvPr>
          <p:cNvSpPr/>
          <p:nvPr/>
        </p:nvSpPr>
        <p:spPr>
          <a:xfrm>
            <a:off x="2602628" y="3231081"/>
            <a:ext cx="63500" cy="82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83420A-D421-353B-7FD0-9E62F1D6E998}"/>
              </a:ext>
            </a:extLst>
          </p:cNvPr>
          <p:cNvSpPr/>
          <p:nvPr/>
        </p:nvSpPr>
        <p:spPr>
          <a:xfrm>
            <a:off x="2767728" y="3240955"/>
            <a:ext cx="60325" cy="50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33F43B3-1E08-9A21-04A7-E44DC83DD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419" y="4103604"/>
            <a:ext cx="5578045" cy="11479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6C304C-8E17-002D-F4B9-8E90AACA6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424" y="633870"/>
            <a:ext cx="6814003" cy="479504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59CF9D-08DF-EB09-67FB-781CF5EA3C85}"/>
              </a:ext>
            </a:extLst>
          </p:cNvPr>
          <p:cNvSpPr/>
          <p:nvPr/>
        </p:nvSpPr>
        <p:spPr>
          <a:xfrm>
            <a:off x="5287224" y="5251549"/>
            <a:ext cx="371192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강 로봇 역기구학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Inverse Orientation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53F875-74AA-AC44-B8C4-E27425F1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8" y="1716820"/>
            <a:ext cx="6659344" cy="2026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072A96-5856-5750-9C1C-114754552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33" y="4040688"/>
            <a:ext cx="3428687" cy="24375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F0FFC2-C50D-4DC7-36BB-E9CA20BB9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55837"/>
            <a:ext cx="5937221" cy="33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5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highlight>
                  <a:srgbClr val="FFFF00"/>
                </a:highlight>
              </a:rPr>
              <a:t>Jacobian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E87568-8D6F-ED9B-920F-28460A49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28" y="2859121"/>
            <a:ext cx="2679910" cy="10468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8A6D62-0322-F64A-C646-114635D09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117" y="2859121"/>
            <a:ext cx="2364412" cy="1046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3C49A-F156-5FBC-D2E0-D0EA8BD6AEE3}"/>
              </a:ext>
            </a:extLst>
          </p:cNvPr>
          <p:cNvSpPr txBox="1"/>
          <p:nvPr/>
        </p:nvSpPr>
        <p:spPr>
          <a:xfrm>
            <a:off x="126747" y="1929023"/>
            <a:ext cx="170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Joint velocities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6DA8E-F712-7287-67EF-EB3AF545232A}"/>
              </a:ext>
            </a:extLst>
          </p:cNvPr>
          <p:cNvSpPr txBox="1"/>
          <p:nvPr/>
        </p:nvSpPr>
        <p:spPr>
          <a:xfrm>
            <a:off x="325829" y="4280429"/>
            <a:ext cx="570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linear and angular velocities of the end-effector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00DEF62-8A41-75BF-3D4B-7E74B922869F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81372" y="2298355"/>
            <a:ext cx="1089827" cy="897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F558E1-6413-ADC1-55CB-DAADA32102DE}"/>
              </a:ext>
            </a:extLst>
          </p:cNvPr>
          <p:cNvCxnSpPr/>
          <p:nvPr/>
        </p:nvCxnSpPr>
        <p:spPr>
          <a:xfrm flipH="1" flipV="1">
            <a:off x="4010685" y="3730028"/>
            <a:ext cx="642796" cy="550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B32C7C4-0CE6-A57D-FCD9-6143FF6CA439}"/>
              </a:ext>
            </a:extLst>
          </p:cNvPr>
          <p:cNvCxnSpPr/>
          <p:nvPr/>
        </p:nvCxnSpPr>
        <p:spPr>
          <a:xfrm>
            <a:off x="2118511" y="1692025"/>
            <a:ext cx="1167897" cy="1395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753D3E5-01A3-49C1-EA31-933D88A7B12D}"/>
              </a:ext>
            </a:extLst>
          </p:cNvPr>
          <p:cNvCxnSpPr/>
          <p:nvPr/>
        </p:nvCxnSpPr>
        <p:spPr>
          <a:xfrm>
            <a:off x="2118511" y="1692025"/>
            <a:ext cx="6560812" cy="1503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EE6841-5F10-BD7A-59FF-E4A277BAD213}"/>
              </a:ext>
            </a:extLst>
          </p:cNvPr>
          <p:cNvSpPr txBox="1"/>
          <p:nvPr/>
        </p:nvSpPr>
        <p:spPr>
          <a:xfrm>
            <a:off x="6761162" y="4549367"/>
            <a:ext cx="384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torques from the end-effector to the manipulator joints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C31598-D79C-47DA-D308-291BD2F59C2E}"/>
              </a:ext>
            </a:extLst>
          </p:cNvPr>
          <p:cNvSpPr txBox="1"/>
          <p:nvPr/>
        </p:nvSpPr>
        <p:spPr>
          <a:xfrm>
            <a:off x="7856632" y="1847030"/>
            <a:ext cx="363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transformation of forces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3A79DB3-9974-0813-06F5-2B0F81EEB2FA}"/>
              </a:ext>
            </a:extLst>
          </p:cNvPr>
          <p:cNvCxnSpPr/>
          <p:nvPr/>
        </p:nvCxnSpPr>
        <p:spPr>
          <a:xfrm flipH="1">
            <a:off x="9406550" y="2308634"/>
            <a:ext cx="454979" cy="778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CE22FD-2B72-5C32-5E74-FFBC8E1F640B}"/>
              </a:ext>
            </a:extLst>
          </p:cNvPr>
          <p:cNvCxnSpPr/>
          <p:nvPr/>
        </p:nvCxnSpPr>
        <p:spPr>
          <a:xfrm flipH="1" flipV="1">
            <a:off x="8039477" y="3730028"/>
            <a:ext cx="117695" cy="819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78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400174" cy="508939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Skew Symmetric Matrices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02A8F0-367F-FF0A-0E2C-B5A2C63D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23" y="1707031"/>
            <a:ext cx="1638529" cy="466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56EA36-C650-613B-25EC-76146C2E3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19" y="2898124"/>
            <a:ext cx="3353268" cy="1629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05C03A-707E-A0E8-1338-49D889D9C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16" y="2362117"/>
            <a:ext cx="3439005" cy="457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4AC15B-E7FB-AF1E-1316-57A6E6E3D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23" y="2476433"/>
            <a:ext cx="1790950" cy="3429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DB212F-2153-1ED0-1C32-933C201D2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878" y="1192609"/>
            <a:ext cx="2038635" cy="10288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83F3FA-D6B3-359F-A311-EC9398BCD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246" y="2225433"/>
            <a:ext cx="4393897" cy="407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9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Angular Velocity: the general case</a:t>
            </a:r>
          </a:p>
          <a:p>
            <a:r>
              <a:rPr lang="en-US" altLang="ko-KR" sz="1600" dirty="0"/>
              <a:t>(consider a point p rigidly attached to a moving frame)</a:t>
            </a:r>
            <a:endParaRPr lang="ko-KR" altLang="en-US" sz="11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4E2E8C-9E89-C254-4425-B671ACDA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03" y="2149188"/>
            <a:ext cx="535379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5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Addition of Angular Velocities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91DDFF-2250-94F0-6FEB-06C3A4C4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39" y="1682810"/>
            <a:ext cx="2448267" cy="533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678BD5-E1CE-98E4-2AE5-7AD89185A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64" y="1698654"/>
            <a:ext cx="2495898" cy="438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EB86F4-8CCA-FADD-40C1-A12E25010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766" y="2136865"/>
            <a:ext cx="4291532" cy="15431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2A4781-FCE5-A40C-E857-C746B1254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136865"/>
            <a:ext cx="3178801" cy="29692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A2D691-214E-738D-768E-BCB47AE9D5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532" y="5137631"/>
            <a:ext cx="5121454" cy="12899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817EF1-02AA-7E6F-C8B8-ACFD04583162}"/>
              </a:ext>
            </a:extLst>
          </p:cNvPr>
          <p:cNvSpPr/>
          <p:nvPr/>
        </p:nvSpPr>
        <p:spPr>
          <a:xfrm>
            <a:off x="7858408" y="6156356"/>
            <a:ext cx="1013988" cy="271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489D58-6D67-5FFC-0871-74E2B7E4D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6573" y="1614630"/>
            <a:ext cx="4410691" cy="666843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43A5F5A-BC6D-D899-C505-3565092457F4}"/>
              </a:ext>
            </a:extLst>
          </p:cNvPr>
          <p:cNvCxnSpPr/>
          <p:nvPr/>
        </p:nvCxnSpPr>
        <p:spPr>
          <a:xfrm>
            <a:off x="3367889" y="1917759"/>
            <a:ext cx="8057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F29E02-0429-C56A-708C-3B85C5EF341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712470" y="1948052"/>
            <a:ext cx="6441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70DF5465-A66A-EDF0-4D0B-D1881B828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5682" y="2784528"/>
            <a:ext cx="2381582" cy="5906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B9660C-4EF5-EA98-9CFC-B672B96189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2654" y="4025874"/>
            <a:ext cx="2124371" cy="55252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3F7BFCB-E92B-C232-5E36-90A7B9B0E888}"/>
              </a:ext>
            </a:extLst>
          </p:cNvPr>
          <p:cNvCxnSpPr/>
          <p:nvPr/>
        </p:nvCxnSpPr>
        <p:spPr>
          <a:xfrm>
            <a:off x="10438646" y="2372008"/>
            <a:ext cx="0" cy="516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CF2D4D-B57E-FFFA-1FD4-FD7FDA7AA374}"/>
              </a:ext>
            </a:extLst>
          </p:cNvPr>
          <p:cNvCxnSpPr/>
          <p:nvPr/>
        </p:nvCxnSpPr>
        <p:spPr>
          <a:xfrm>
            <a:off x="10438646" y="3503691"/>
            <a:ext cx="0" cy="522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E582E5-F311-5264-BF22-4529D76103C1}"/>
              </a:ext>
            </a:extLst>
          </p:cNvPr>
          <p:cNvSpPr/>
          <p:nvPr/>
        </p:nvSpPr>
        <p:spPr>
          <a:xfrm>
            <a:off x="9596673" y="4025874"/>
            <a:ext cx="1972608" cy="590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5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</a:rPr>
              <a:t>Linear Velocity of a Point Attached to a Moving Frame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775D26-073E-6D4E-6CA4-AD69C29CB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4" y="1688881"/>
            <a:ext cx="1971950" cy="628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45230F-1EC0-F43D-7381-B6B46F737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34" y="2545710"/>
            <a:ext cx="3210373" cy="1524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2C8838-90EC-0D64-A184-6ED50AA8E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191" y="1831777"/>
            <a:ext cx="1505160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99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</a:rPr>
              <a:t>Linear Velocity of a Point Attached to a Moving Frame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A3339A-A2CF-AEA9-B418-314FE6051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" t="-16803" r="-304" b="16803"/>
          <a:stretch/>
        </p:blipFill>
        <p:spPr>
          <a:xfrm>
            <a:off x="455435" y="984882"/>
            <a:ext cx="2975231" cy="33083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237836-4F09-E609-712F-4AAAA146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64" y="4411055"/>
            <a:ext cx="1981915" cy="12899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4BA0C0-DAFD-6375-CED3-BA7D89BD4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674" y="2777925"/>
            <a:ext cx="3572374" cy="3048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D8A599-C9D6-50D6-53A4-9C33AEDF78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144"/>
          <a:stretch/>
        </p:blipFill>
        <p:spPr>
          <a:xfrm>
            <a:off x="618503" y="5700979"/>
            <a:ext cx="6142659" cy="7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4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Derivation of the Jacobian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C4912C-069C-E30E-7BEF-C32DE94E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2" y="1963836"/>
            <a:ext cx="1390844" cy="1038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F7546E-3BA2-C5FF-7F62-18D640A15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62" y="4121815"/>
            <a:ext cx="1267002" cy="552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A6F551-D37D-C204-5A82-5DAE91CC1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22" y="5009571"/>
            <a:ext cx="4010585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7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강 로봇 정기구학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4970541" cy="444500"/>
          </a:xfrm>
        </p:spPr>
        <p:txBody>
          <a:bodyPr>
            <a:normAutofit fontScale="92500"/>
          </a:bodyPr>
          <a:lstStyle/>
          <a:p>
            <a:r>
              <a:rPr lang="en-US" altLang="ko-KR" sz="2400" dirty="0">
                <a:highlight>
                  <a:srgbClr val="FFFF00"/>
                </a:highlight>
              </a:rPr>
              <a:t>Kinematic Chains(forward kinematics)</a:t>
            </a:r>
            <a:endParaRPr lang="ko-KR" altLang="en-US" sz="24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D24BFB-5B1E-C6E4-E6FE-A25776D3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66" y="4288363"/>
            <a:ext cx="6106377" cy="1686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A9E06F-ACA0-B8E4-17EA-83F263155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6" y="1769628"/>
            <a:ext cx="2459010" cy="11339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FF2E4F-FFDA-838A-9D4F-1B01C54FE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3"/>
          <a:stretch/>
        </p:blipFill>
        <p:spPr>
          <a:xfrm>
            <a:off x="3711165" y="1738767"/>
            <a:ext cx="3803211" cy="21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7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Derivation of the Jacobian: angular velocity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76F1E8-D38C-7997-E29C-0973A57CA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4" y="1664865"/>
            <a:ext cx="5987267" cy="2600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1D3A9A-A2B4-C6C7-F521-DE321171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4" y="4411781"/>
            <a:ext cx="5628146" cy="1939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3E1651-E9BC-469E-A6F2-C7FEEF5CF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131" y="2425041"/>
            <a:ext cx="5987267" cy="25506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DC089C-8C57-1764-BF45-9798C8A91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298" y="5123903"/>
            <a:ext cx="5830114" cy="11717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A7EEEC-B140-59EB-999E-5DFC899CB8FE}"/>
              </a:ext>
            </a:extLst>
          </p:cNvPr>
          <p:cNvSpPr/>
          <p:nvPr/>
        </p:nvSpPr>
        <p:spPr>
          <a:xfrm>
            <a:off x="11569287" y="5857592"/>
            <a:ext cx="62271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135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Derivation of the Jacobian: linear velocity</a:t>
            </a:r>
            <a:endParaRPr lang="ko-KR" altLang="en-US" sz="2800" dirty="0">
              <a:highlight>
                <a:srgbClr val="FFFF00"/>
              </a:highlight>
            </a:endParaRPr>
          </a:p>
          <a:p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C62ACF-CFFE-1AB7-C175-67765A685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094" y="3838146"/>
            <a:ext cx="2124371" cy="1543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46D0C4-6A59-C30E-486D-5B2AC37D3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1" y="1799934"/>
            <a:ext cx="6815421" cy="150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86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Derivation of the Jacobian</a:t>
            </a:r>
            <a:endParaRPr lang="ko-KR" altLang="en-US" sz="2800" dirty="0">
              <a:highlight>
                <a:srgbClr val="FFFF00"/>
              </a:highlight>
            </a:endParaRPr>
          </a:p>
          <a:p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D1F106-5250-65F4-1DB7-81D3FB96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6" y="3412289"/>
            <a:ext cx="6735115" cy="32484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526BE2-6720-B4CB-9E55-F67AD367C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23" y="1999305"/>
            <a:ext cx="3562847" cy="809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289981-9A71-F5E3-9903-66C6F2D6A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65" y="2028071"/>
            <a:ext cx="4201611" cy="7522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F5648D-9DD4-2EA6-C65A-B7B16D3E3169}"/>
              </a:ext>
            </a:extLst>
          </p:cNvPr>
          <p:cNvSpPr/>
          <p:nvPr/>
        </p:nvSpPr>
        <p:spPr>
          <a:xfrm>
            <a:off x="112965" y="2634558"/>
            <a:ext cx="457403" cy="26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534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The Analytical Jacobian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7EB97-B84F-23EF-01C6-210D2B0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9" y="1692025"/>
            <a:ext cx="8421275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3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The Analytical Jacobian</a:t>
            </a:r>
            <a:endParaRPr lang="ko-KR" altLang="en-US" sz="2800" dirty="0">
              <a:highlight>
                <a:srgbClr val="FFFF00"/>
              </a:highlight>
            </a:endParaRPr>
          </a:p>
          <a:p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5D755-0E4A-D0D0-ADE2-85A6D9C4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4" y="1772197"/>
            <a:ext cx="3743847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82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Singularities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66D354-6936-CF27-D085-8878360E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60" y="5660756"/>
            <a:ext cx="12192000" cy="787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AAEDCA-2C39-FABB-CD95-41387CDFB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11" y="1048349"/>
            <a:ext cx="2465397" cy="17590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10FB06-81CF-FB91-F77C-82BEC2441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562" y="2929541"/>
            <a:ext cx="4088631" cy="7603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981E59-F5FD-6D0C-B03F-A97EF26163BB}"/>
              </a:ext>
            </a:extLst>
          </p:cNvPr>
          <p:cNvSpPr/>
          <p:nvPr/>
        </p:nvSpPr>
        <p:spPr>
          <a:xfrm>
            <a:off x="11072388" y="5978430"/>
            <a:ext cx="654810" cy="22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13F14-E215-4155-E54D-BCBCB3E3F7C3}"/>
              </a:ext>
            </a:extLst>
          </p:cNvPr>
          <p:cNvSpPr/>
          <p:nvPr/>
        </p:nvSpPr>
        <p:spPr>
          <a:xfrm>
            <a:off x="72428" y="6203775"/>
            <a:ext cx="392374" cy="35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967CF10-B75B-FE49-6CF2-B9350A747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166" y="3641474"/>
            <a:ext cx="8202170" cy="19433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CFB9D48-27BC-154C-58B2-8C1B2D704E2F}"/>
                  </a:ext>
                </a:extLst>
              </p14:cNvPr>
              <p14:cNvContentPartPr/>
              <p14:nvPr/>
            </p14:nvContentPartPr>
            <p14:xfrm>
              <a:off x="5975173" y="3807585"/>
              <a:ext cx="230256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CFB9D48-27BC-154C-58B2-8C1B2D704E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1173" y="3699585"/>
                <a:ext cx="24102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6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E1767E-C774-3E7D-2F04-26ABB8839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4" y="2244778"/>
            <a:ext cx="7661298" cy="6394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FA6657-0EB0-A578-B627-0E726797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9" y="3057887"/>
            <a:ext cx="7520532" cy="323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86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Inverse Velocity and Acceleration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4026C8-1097-250D-57B6-35B503AE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34" y="1835570"/>
            <a:ext cx="6852719" cy="8445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FFF4-EE9D-710B-3C09-8E4A0B4BB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9" y="2757162"/>
            <a:ext cx="7025679" cy="26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26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Inverse Velocity and Acceleration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6E792E-8F03-9CBB-D122-ADC35470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9" y="1595353"/>
            <a:ext cx="7737857" cy="506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04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Inverse Velocity and Acceleration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7ECA01-BB6D-8EEE-BD9E-B87DBACC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62" y="1692025"/>
            <a:ext cx="8049748" cy="1086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E4CF2B-0036-B30A-6E17-04640112E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75" y="2925242"/>
            <a:ext cx="2686425" cy="29436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3B905F-BAE0-C0FF-9045-F9528A696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991" y="2901426"/>
            <a:ext cx="3419952" cy="299126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CFF0028-1E9A-AF2B-5E66-1AA299803E32}"/>
              </a:ext>
            </a:extLst>
          </p:cNvPr>
          <p:cNvSpPr/>
          <p:nvPr/>
        </p:nvSpPr>
        <p:spPr>
          <a:xfrm>
            <a:off x="6337426" y="3711921"/>
            <a:ext cx="1149790" cy="12674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2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강 로봇 정기구학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6165600" cy="735276"/>
          </a:xfrm>
        </p:spPr>
        <p:txBody>
          <a:bodyPr>
            <a:normAutofit/>
          </a:bodyPr>
          <a:lstStyle/>
          <a:p>
            <a:r>
              <a:rPr lang="en-US" altLang="ko-KR" sz="2800" dirty="0" err="1">
                <a:highlight>
                  <a:srgbClr val="FFFF00"/>
                </a:highlight>
              </a:rPr>
              <a:t>Denavit-Hartenberg</a:t>
            </a:r>
            <a:r>
              <a:rPr lang="en-US" altLang="ko-KR" sz="2800" dirty="0">
                <a:highlight>
                  <a:srgbClr val="FFFF00"/>
                </a:highlight>
              </a:rPr>
              <a:t>(D-H convention)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0B148C-68C6-E279-1AE2-38F974D8D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5" y="1810693"/>
            <a:ext cx="5385171" cy="29695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8D1B5E-114D-3868-3E36-9E16584A7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93" y="1837760"/>
            <a:ext cx="5390539" cy="29424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EECFE7-F725-093F-6920-48062B19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65" y="4869532"/>
            <a:ext cx="4303228" cy="19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27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강 로봇 </a:t>
            </a:r>
            <a:r>
              <a:rPr lang="ko-KR" altLang="en-US" dirty="0" err="1"/>
              <a:t>자코비안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Static Force/Torque Relationships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DA7115-2B76-E1A0-71C2-16A1E617B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49" y="1742776"/>
            <a:ext cx="7792537" cy="20005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34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강 로봇 동역학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The Euler-Lagrange Equations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A33BBF-CB12-4B5F-9B75-7EA4F0D30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9" y="1777735"/>
            <a:ext cx="1895740" cy="504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DFE15B2-F9E1-34A6-DE7C-F43D01F5C43C}"/>
                  </a:ext>
                </a:extLst>
              </p14:cNvPr>
              <p14:cNvContentPartPr/>
              <p14:nvPr/>
            </p14:nvContentPartPr>
            <p14:xfrm>
              <a:off x="5087773" y="2335545"/>
              <a:ext cx="36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DFE15B2-F9E1-34A6-DE7C-F43D01F5C4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5133" y="2272545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4462CF80-4172-495F-F8B3-C6AD40B61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68" y="3368558"/>
            <a:ext cx="2791215" cy="9335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694785-AB0D-DFEB-BFDA-820FB0F0E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368" y="2282630"/>
            <a:ext cx="4820323" cy="9431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4034E68-FDA6-3BC5-3418-8F2BEF332106}"/>
                  </a:ext>
                </a:extLst>
              </p14:cNvPr>
              <p14:cNvContentPartPr/>
              <p14:nvPr/>
            </p14:nvContentPartPr>
            <p14:xfrm>
              <a:off x="5237893" y="2276145"/>
              <a:ext cx="129240" cy="597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4034E68-FDA6-3BC5-3418-8F2BEF3321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5253" y="2213145"/>
                <a:ext cx="254880" cy="1854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DEB886F1-E569-3233-D2C9-73B0CA4660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12" y="4492012"/>
            <a:ext cx="3600953" cy="79068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336660-39D4-AABA-5FB1-CF8189ADBA95}"/>
              </a:ext>
            </a:extLst>
          </p:cNvPr>
          <p:cNvGrpSpPr/>
          <p:nvPr/>
        </p:nvGrpSpPr>
        <p:grpSpPr>
          <a:xfrm>
            <a:off x="958213" y="4499865"/>
            <a:ext cx="651960" cy="244080"/>
            <a:chOff x="958213" y="4499865"/>
            <a:chExt cx="65196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4B09038-62F9-9803-B537-810EF7070B20}"/>
                    </a:ext>
                  </a:extLst>
                </p14:cNvPr>
                <p14:cNvContentPartPr/>
                <p14:nvPr/>
              </p14:nvContentPartPr>
              <p14:xfrm>
                <a:off x="958213" y="4499865"/>
                <a:ext cx="651960" cy="2440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4B09038-62F9-9803-B537-810EF7070B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5213" y="4436865"/>
                  <a:ext cx="777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C256918-4458-4808-96CE-95E855170E2F}"/>
                    </a:ext>
                  </a:extLst>
                </p14:cNvPr>
                <p14:cNvContentPartPr/>
                <p14:nvPr/>
              </p14:nvContentPartPr>
              <p14:xfrm>
                <a:off x="1075573" y="4635225"/>
                <a:ext cx="1800" cy="18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C256918-4458-4808-96CE-95E855170E2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2573" y="4572225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046E745-2A34-A03A-5E06-AB523AD75F23}"/>
                    </a:ext>
                  </a:extLst>
                </p14:cNvPr>
                <p14:cNvContentPartPr/>
                <p14:nvPr/>
              </p14:nvContentPartPr>
              <p14:xfrm>
                <a:off x="995653" y="4671225"/>
                <a:ext cx="360" cy="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046E745-2A34-A03A-5E06-AB523AD75F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3013" y="46082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22E4132-959B-5462-27A3-8DFFA8F863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368" y="5438100"/>
            <a:ext cx="6820852" cy="9812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A9750A-9620-611C-E4E9-26B1B22904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32092" y="5366517"/>
            <a:ext cx="4096322" cy="10288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6DD0D7-1905-752F-DEA3-2D41FFF5DC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2945" y="5042622"/>
            <a:ext cx="526806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81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강 로봇 동역학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highlight>
                  <a:srgbClr val="FFFF00"/>
                </a:highlight>
              </a:rPr>
              <a:t>The Euler-Lagrange Equations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724120-07A9-1F21-B97B-30579046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4" y="1692998"/>
            <a:ext cx="4877481" cy="1743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E629E4-CAE1-255D-3FF9-4FE45C3CB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68" y="3497123"/>
            <a:ext cx="2295845" cy="590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2D46FF-5F56-074A-5BA6-4ECD2272D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213" y="3484626"/>
            <a:ext cx="2848373" cy="685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59E050-1D42-C529-1767-D04BDD404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85" y="4151199"/>
            <a:ext cx="5120912" cy="5313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4478B0-21DD-FC0C-65A5-91C3DA6626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368" y="4854287"/>
            <a:ext cx="5603798" cy="11810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838DB7-08F1-D1CF-AC43-C74C88B281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9491" y="4435129"/>
            <a:ext cx="2991267" cy="41915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52B34F6-16AD-183C-48E7-47FC88E01013}"/>
              </a:ext>
            </a:extLst>
          </p:cNvPr>
          <p:cNvSpPr/>
          <p:nvPr/>
        </p:nvSpPr>
        <p:spPr>
          <a:xfrm>
            <a:off x="6418907" y="4291343"/>
            <a:ext cx="787651" cy="5629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F7A694-71AA-0201-69CF-9BFA09A3CB53}"/>
              </a:ext>
            </a:extLst>
          </p:cNvPr>
          <p:cNvSpPr/>
          <p:nvPr/>
        </p:nvSpPr>
        <p:spPr>
          <a:xfrm>
            <a:off x="7757913" y="4244184"/>
            <a:ext cx="2814422" cy="801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00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강 로봇 동역학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Kinetic and Potential Energy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0F95E37-B44A-E3E5-A18F-C5EEF670E2ED}"/>
                  </a:ext>
                </a:extLst>
              </p14:cNvPr>
              <p14:cNvContentPartPr/>
              <p14:nvPr/>
            </p14:nvContentPartPr>
            <p14:xfrm>
              <a:off x="325693" y="5301225"/>
              <a:ext cx="5760" cy="2635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0F95E37-B44A-E3E5-A18F-C5EEF670E2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693" y="5238585"/>
                <a:ext cx="131400" cy="3891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71D6D059-953E-5E08-2FE3-A6A3CF090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1" y="1741509"/>
            <a:ext cx="5714519" cy="20078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A5BCD1-A971-8E92-E5F9-FD7668D1F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28" y="3915519"/>
            <a:ext cx="5386904" cy="1639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7912DF-2C97-8C32-6108-C09472FA5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770" y="1481276"/>
            <a:ext cx="5039428" cy="16385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35AE26-F579-B757-7B63-17F8C9C91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1390" y="3088195"/>
            <a:ext cx="5834126" cy="13222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96D6633-CF23-67DB-3753-727DD2704B38}"/>
                  </a:ext>
                </a:extLst>
              </p14:cNvPr>
              <p14:cNvContentPartPr/>
              <p14:nvPr/>
            </p14:nvContentPartPr>
            <p14:xfrm>
              <a:off x="11609355" y="4304865"/>
              <a:ext cx="36000" cy="399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96D6633-CF23-67DB-3753-727DD2704B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46355" y="4242225"/>
                <a:ext cx="1616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B6F6ACF-403E-E1D2-E423-A49111085DC7}"/>
                  </a:ext>
                </a:extLst>
              </p14:cNvPr>
              <p14:cNvContentPartPr/>
              <p14:nvPr/>
            </p14:nvContentPartPr>
            <p14:xfrm>
              <a:off x="261075" y="5322945"/>
              <a:ext cx="697320" cy="15768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B6F6ACF-403E-E1D2-E423-A49111085D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8075" y="5259945"/>
                <a:ext cx="822960" cy="2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052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강 로봇 동역학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Equations of Motion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635B35-6FD9-73C8-A61F-809E117F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9" y="1744297"/>
            <a:ext cx="5977541" cy="955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12052B-ABEF-CDDB-E97D-2E6F7C538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8" y="2765775"/>
            <a:ext cx="5977541" cy="4234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BFE836-876D-7640-73BB-45CADFCB0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58" y="3364025"/>
            <a:ext cx="6125430" cy="14098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BB452A-B885-6A61-8008-836B3F9E2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959" y="5168359"/>
            <a:ext cx="308653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13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강 로봇 동역학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Equations of Motion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1AA68F-845D-6E2C-1E96-C38DCDFE0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3" y="1744730"/>
            <a:ext cx="5748907" cy="10397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9562B0-7279-CFB1-F985-A4AE046A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3" y="2977947"/>
            <a:ext cx="5748906" cy="30984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4C323E-DCC9-C7F6-10A4-4E78FFD5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046" y="1485900"/>
            <a:ext cx="5607151" cy="44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19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강 로봇 동역학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Equations of Motion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D282CF-6147-228D-7CD1-917B3CCB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9" y="1611498"/>
            <a:ext cx="5175167" cy="45493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594C82-6606-D310-ED74-16BBBAC77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838" y="826099"/>
            <a:ext cx="6065586" cy="41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77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강 로봇 동역학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Newton-Euler Formulation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F2095A-723B-7A38-E120-548F5886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4" y="1568704"/>
            <a:ext cx="5740186" cy="26003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EB0D2B-A6E9-05C4-F6BF-F5840329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962" y="1575303"/>
            <a:ext cx="5223043" cy="35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21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강 로봇 동역학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Newton-Euler Formulation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8C1FA3-B6CE-9B52-A231-51C061EDE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4" y="1692025"/>
            <a:ext cx="6264769" cy="45371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EDF3A8-A9ED-18C2-6641-1594C403C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2" y="2113344"/>
            <a:ext cx="2286319" cy="390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B80A6B-EF60-8A4C-918E-8DD26800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162" y="2575063"/>
            <a:ext cx="3600953" cy="466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B788AC-1F49-58BE-4170-EC302CEB8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162" y="3112992"/>
            <a:ext cx="400106" cy="3810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0E419D8-7CAC-5349-CB97-066CB58D6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0223" y="3036956"/>
            <a:ext cx="4096322" cy="5048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2A326CE-78B0-12A1-660E-3BC09A246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162" y="3559084"/>
            <a:ext cx="4391638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6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강 로봇 동역학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Newton-Euler Formulation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0BFD6D-4A3B-AD58-8A1D-F8C15381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1" y="1575303"/>
            <a:ext cx="6296428" cy="35731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8B080C-C3AE-1728-8279-76EDB6CE3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812" y="1651542"/>
            <a:ext cx="5893188" cy="21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4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강 로봇 정기구학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6165600" cy="735276"/>
          </a:xfrm>
        </p:spPr>
        <p:txBody>
          <a:bodyPr>
            <a:normAutofit/>
          </a:bodyPr>
          <a:lstStyle/>
          <a:p>
            <a:r>
              <a:rPr lang="en-US" altLang="ko-KR" sz="2800" dirty="0" err="1">
                <a:highlight>
                  <a:srgbClr val="FFFF00"/>
                </a:highlight>
              </a:rPr>
              <a:t>Denavit-Hartenberg</a:t>
            </a:r>
            <a:r>
              <a:rPr lang="en-US" altLang="ko-KR" sz="2800" dirty="0">
                <a:highlight>
                  <a:srgbClr val="FFFF00"/>
                </a:highlight>
              </a:rPr>
              <a:t>(D-H convention)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87F0D7-C1F4-01F8-B228-79A80775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8" y="1952418"/>
            <a:ext cx="8176074" cy="3434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59D897-085E-0D21-ADBE-F6998885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41" y="4700916"/>
            <a:ext cx="3019846" cy="685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BB231A-812F-20DE-C596-52AC1E45B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00" y="5557354"/>
            <a:ext cx="4753638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6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강 로봇 궤적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Cubic Polynomial Trajectories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9F870A-73E3-713A-BFA8-215006CF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94" y="4088299"/>
            <a:ext cx="9425006" cy="22073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39B34A-DB00-CFE9-E1F8-36DBE274E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9" y="1650341"/>
            <a:ext cx="3730555" cy="6604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0F78F14-221A-6A8E-47F1-E1812D6F098B}"/>
                  </a:ext>
                </a:extLst>
              </p14:cNvPr>
              <p14:cNvContentPartPr/>
              <p14:nvPr/>
            </p14:nvContentPartPr>
            <p14:xfrm>
              <a:off x="2562130" y="4056541"/>
              <a:ext cx="567720" cy="27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0F78F14-221A-6A8E-47F1-E1812D6F09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9490" y="3993541"/>
                <a:ext cx="693360" cy="153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E5093239-D579-A5DD-F9B9-DEB4CB73C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194" y="2159468"/>
            <a:ext cx="3082457" cy="20440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9D082B-3536-7310-6002-B9C773F23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983" y="1695144"/>
            <a:ext cx="6525536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38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강 로봇 궤적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Quintic Polynomial Trajectories 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4EF23B0-4E84-8072-A456-EBB898C1EDED}"/>
              </a:ext>
            </a:extLst>
          </p:cNvPr>
          <p:cNvSpPr txBox="1">
            <a:spLocks/>
          </p:cNvSpPr>
          <p:nvPr/>
        </p:nvSpPr>
        <p:spPr>
          <a:xfrm>
            <a:off x="361950" y="1142537"/>
            <a:ext cx="11516197" cy="1233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highlight>
                  <a:srgbClr val="FFFF00"/>
                </a:highlight>
              </a:rPr>
              <a:t>Quintic Polynomial Trajectories 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13DDD2-0034-6ACF-1EC4-C69D4A426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3" y="1661290"/>
            <a:ext cx="4747544" cy="7810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956D0F-517A-0FF8-C006-91BB7688C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055" y="1146471"/>
            <a:ext cx="2248214" cy="3334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202B4F-ACCF-8982-5484-3BE533FC0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68" y="2528364"/>
            <a:ext cx="3686689" cy="21338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B08880-A21F-4EDF-B37E-3507BFD63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241" y="2308634"/>
            <a:ext cx="5811061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50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강 로봇 궤적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Sinusoidal Trajectories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C4294E-1C16-48F9-AFF3-20E9FC5C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5" y="1708124"/>
            <a:ext cx="6443285" cy="11003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95024-BAF4-C96A-6A36-84781731D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00" y="2900883"/>
            <a:ext cx="4124901" cy="3353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CF8CD5-940E-7A12-9172-88E6133DD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396" y="1473627"/>
            <a:ext cx="3486637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70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강 로봇 궤적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Linear Segments with Parabolic Blends (LSPB) 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D17B08-3CFA-D9D4-F622-80D792E4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68" y="1692025"/>
            <a:ext cx="4029637" cy="32961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6FE877-85F7-389A-DDD0-E7B6031F9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02" t="-735" r="3256" b="735"/>
          <a:stretch/>
        </p:blipFill>
        <p:spPr>
          <a:xfrm>
            <a:off x="361949" y="4847974"/>
            <a:ext cx="5589185" cy="17309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1D79-7C0E-0D06-198A-DA1678155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742" y="2172198"/>
            <a:ext cx="6501890" cy="23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6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강 로봇 궤적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Minimum Time Trajectory 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795F1B-220F-EA53-878C-4E9D7F60A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4" y="1627192"/>
            <a:ext cx="8135485" cy="9431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0B4FD8-8B2E-A39C-10AA-CB22A5A0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68" y="2887477"/>
            <a:ext cx="6878010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23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강 로봇 궤적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516197" cy="123321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Trajectories for Paths Specified by Via Points 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C593E-9A21-F089-608C-756486EEC771}"/>
              </a:ext>
            </a:extLst>
          </p:cNvPr>
          <p:cNvSpPr/>
          <p:nvPr/>
        </p:nvSpPr>
        <p:spPr>
          <a:xfrm>
            <a:off x="11727198" y="5177978"/>
            <a:ext cx="598429" cy="40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4426D-D8B8-6EAD-6701-2C5B24466894}"/>
              </a:ext>
            </a:extLst>
          </p:cNvPr>
          <p:cNvSpPr/>
          <p:nvPr/>
        </p:nvSpPr>
        <p:spPr>
          <a:xfrm>
            <a:off x="570368" y="1575303"/>
            <a:ext cx="706171" cy="23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371B38-F066-5829-DB9C-D18C5678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06" y="1582782"/>
            <a:ext cx="7935432" cy="600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24F46A-4980-29E5-908D-8B3781D4F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203" y="2190420"/>
            <a:ext cx="5556835" cy="44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7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DA8319-7AE4-ED01-717D-ACA53929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97" y="124746"/>
            <a:ext cx="3899888" cy="30492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3E76E2-9127-2E5F-359E-AE6D04B9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7" y="3173949"/>
            <a:ext cx="3899888" cy="31774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D1031E-E888-1871-6557-B1A78C9F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26" y="1557916"/>
            <a:ext cx="4999654" cy="32462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215D34-3EC4-6AA2-5A8B-43AACEE4A51E}"/>
              </a:ext>
            </a:extLst>
          </p:cNvPr>
          <p:cNvSpPr/>
          <p:nvPr/>
        </p:nvSpPr>
        <p:spPr>
          <a:xfrm>
            <a:off x="5386812" y="4590107"/>
            <a:ext cx="633742" cy="40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F20ACA-AAE2-242E-6C01-CBF2BBF8BB59}"/>
              </a:ext>
            </a:extLst>
          </p:cNvPr>
          <p:cNvSpPr/>
          <p:nvPr/>
        </p:nvSpPr>
        <p:spPr>
          <a:xfrm>
            <a:off x="3754843" y="5888236"/>
            <a:ext cx="633742" cy="40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90958C-678C-A3AD-C65B-7D6215A6141D}"/>
              </a:ext>
            </a:extLst>
          </p:cNvPr>
          <p:cNvSpPr/>
          <p:nvPr/>
        </p:nvSpPr>
        <p:spPr>
          <a:xfrm>
            <a:off x="3754843" y="2645054"/>
            <a:ext cx="633742" cy="407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97987B-3203-5CC5-830D-9C291FD3AFDE}"/>
              </a:ext>
            </a:extLst>
          </p:cNvPr>
          <p:cNvSpPr/>
          <p:nvPr/>
        </p:nvSpPr>
        <p:spPr>
          <a:xfrm>
            <a:off x="9835455" y="4674204"/>
            <a:ext cx="633742" cy="318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50653CA-3618-E2D8-E71E-A04410F47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73068"/>
            <a:ext cx="5295249" cy="5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9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강 로봇 역기구학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10647064" cy="246448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Inverse Kinematics</a:t>
            </a:r>
            <a:r>
              <a:rPr lang="en-US" altLang="ko-KR" sz="2800" dirty="0"/>
              <a:t>: </a:t>
            </a:r>
          </a:p>
          <a:p>
            <a:r>
              <a:rPr lang="en-US" altLang="ko-KR" sz="2000" dirty="0"/>
              <a:t>the inverse problem of finding the joint variables in terms of the end-effector position and orientation.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5A332E-9FF9-2391-BD8B-0440EC95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86" y="2448995"/>
            <a:ext cx="3086531" cy="2591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BB10E8-B7C9-D7FA-9A58-AD5E6218A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15" y="5244775"/>
            <a:ext cx="8088685" cy="889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D4A53A-AB81-F142-42AB-84B8BE3D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096" y="5040157"/>
            <a:ext cx="3399583" cy="9622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BFE2C6-5489-9E19-FFCB-2584E6AC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672" y="2244131"/>
            <a:ext cx="6195326" cy="31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0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강 로봇 역기구학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184151"/>
            <a:ext cx="11036363" cy="168579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Kinematic Decoupling</a:t>
            </a:r>
            <a:r>
              <a:rPr lang="en-US" altLang="ko-KR" sz="2800" dirty="0"/>
              <a:t>: </a:t>
            </a:r>
            <a:r>
              <a:rPr lang="en-US" altLang="ko-KR" sz="2000" dirty="0"/>
              <a:t>it is possible to decouple the inverse kinematics problem into two simpler problems; </a:t>
            </a:r>
            <a:r>
              <a:rPr lang="en-US" altLang="ko-KR" sz="2000" b="1" dirty="0">
                <a:highlight>
                  <a:srgbClr val="FFFF00"/>
                </a:highlight>
              </a:rPr>
              <a:t>inverse position kinematics and inverse orientation kinematics.</a:t>
            </a:r>
            <a:endParaRPr lang="ko-KR" altLang="en-US" sz="2800" b="1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F3461F-A6C0-861C-AAB6-5464B1A2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44" y="2263791"/>
            <a:ext cx="4216849" cy="1928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2BDDE9-C50F-5A22-4FA4-6E948695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51" y="2344846"/>
            <a:ext cx="5161078" cy="3694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88AB34-9774-8E0A-9DBD-90FD3A62F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455" y="4197519"/>
            <a:ext cx="1086002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0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강 로봇 역기구학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6299"/>
            <a:ext cx="5734050" cy="824929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</a:rPr>
              <a:t>A Geometric Approach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202F9B-87DE-AB99-C397-CBF535559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715"/>
            <a:ext cx="5711086" cy="38314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9A0337-C176-EA87-8561-9F0DD9DBE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31" y="87744"/>
            <a:ext cx="5173529" cy="33405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9F0F6C-26B7-EC33-64A6-2A7CA3756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431" y="3423986"/>
            <a:ext cx="5595042" cy="33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강 로봇 역기구학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AFD8BB-8602-84E4-191E-4A460BD66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53" y="2045730"/>
            <a:ext cx="5684547" cy="3736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896D13-BF5F-83EF-48B4-61DDF82E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15" y="5820305"/>
            <a:ext cx="4698066" cy="8948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F9FB33D-F779-9C47-E57D-39D6FA8F651A}"/>
              </a:ext>
            </a:extLst>
          </p:cNvPr>
          <p:cNvSpPr/>
          <p:nvPr/>
        </p:nvSpPr>
        <p:spPr>
          <a:xfrm>
            <a:off x="361950" y="5600365"/>
            <a:ext cx="199365" cy="182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2DC78492-444B-FFBE-A8C5-90241C8DDF14}"/>
              </a:ext>
            </a:extLst>
          </p:cNvPr>
          <p:cNvSpPr txBox="1">
            <a:spLocks/>
          </p:cNvSpPr>
          <p:nvPr/>
        </p:nvSpPr>
        <p:spPr>
          <a:xfrm>
            <a:off x="361950" y="1076299"/>
            <a:ext cx="5734050" cy="824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highlight>
                  <a:srgbClr val="FFFF00"/>
                </a:highlight>
              </a:rPr>
              <a:t>A Geometric Approach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7544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522</Words>
  <Application>Microsoft Office PowerPoint</Application>
  <PresentationFormat>와이드스크린</PresentationFormat>
  <Paragraphs>175</Paragraphs>
  <Slides>45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나눔고딕OTF</vt:lpstr>
      <vt:lpstr>마루 부리OTF 굵은</vt:lpstr>
      <vt:lpstr>맑은 고딕</vt:lpstr>
      <vt:lpstr>Arial</vt:lpstr>
      <vt:lpstr>Office 테마</vt:lpstr>
      <vt:lpstr>3강 로봇 정기구학</vt:lpstr>
      <vt:lpstr>3강 로봇 정기구학</vt:lpstr>
      <vt:lpstr>3강 로봇 정기구학</vt:lpstr>
      <vt:lpstr>3강 로봇 정기구학</vt:lpstr>
      <vt:lpstr>PowerPoint 프레젠테이션</vt:lpstr>
      <vt:lpstr>4강 로봇 역기구학</vt:lpstr>
      <vt:lpstr>4강 로봇 역기구학</vt:lpstr>
      <vt:lpstr>4강 로봇 역기구학</vt:lpstr>
      <vt:lpstr>4강 로봇 역기구학</vt:lpstr>
      <vt:lpstr>4강 로봇 역기구학</vt:lpstr>
      <vt:lpstr>4강 로봇 역기구학</vt:lpstr>
      <vt:lpstr>4강 로봇 역기구학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5강 로봇 자코비안</vt:lpstr>
      <vt:lpstr>6강 로봇 동역학</vt:lpstr>
      <vt:lpstr>6강 로봇 동역학</vt:lpstr>
      <vt:lpstr>6강 로봇 동역학</vt:lpstr>
      <vt:lpstr>6강 로봇 동역학</vt:lpstr>
      <vt:lpstr>6강 로봇 동역학</vt:lpstr>
      <vt:lpstr>6강 로봇 동역학</vt:lpstr>
      <vt:lpstr>6강 로봇 동역학</vt:lpstr>
      <vt:lpstr>6강 로봇 동역학</vt:lpstr>
      <vt:lpstr>6강 로봇 동역학</vt:lpstr>
      <vt:lpstr>7강 로봇 궤적 생성</vt:lpstr>
      <vt:lpstr>7강 로봇 궤적 생성</vt:lpstr>
      <vt:lpstr>7강 로봇 궤적 생성</vt:lpstr>
      <vt:lpstr>7강 로봇 궤적 생성</vt:lpstr>
      <vt:lpstr>7강 로봇 궤적 생성</vt:lpstr>
      <vt:lpstr>7강 로봇 궤적 생성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한성재</dc:creator>
  <cp:lastModifiedBy>한성재</cp:lastModifiedBy>
  <cp:revision>5</cp:revision>
  <dcterms:created xsi:type="dcterms:W3CDTF">2024-08-09T03:51:43Z</dcterms:created>
  <dcterms:modified xsi:type="dcterms:W3CDTF">2024-08-09T09:39:23Z</dcterms:modified>
</cp:coreProperties>
</file>